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58" r:id="rId4"/>
    <p:sldId id="259" r:id="rId5"/>
    <p:sldId id="260" r:id="rId6"/>
    <p:sldId id="280" r:id="rId7"/>
    <p:sldId id="261" r:id="rId8"/>
    <p:sldId id="281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9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4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74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8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5133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4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96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0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55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5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44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9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3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0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8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56DD-0ABB-4084-A304-8C2845B75B5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498DD2-260B-4974-A342-6A0A8FFB2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5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57696"/>
            <a:ext cx="7766936" cy="598515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340822"/>
            <a:ext cx="7844752" cy="575240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Муниципальное бюджетное общеобразовательное </a:t>
            </a:r>
            <a:r>
              <a:rPr lang="ru-RU" sz="2000" dirty="0" smtClean="0">
                <a:solidFill>
                  <a:schemeClr val="accent1"/>
                </a:solidFill>
              </a:rPr>
              <a:t>учреждение «Средняя </a:t>
            </a:r>
            <a:r>
              <a:rPr lang="ru-RU" sz="2000" dirty="0">
                <a:solidFill>
                  <a:schemeClr val="accent1"/>
                </a:solidFill>
              </a:rPr>
              <a:t>общеобразовательная школа №22</a:t>
            </a:r>
            <a:r>
              <a:rPr lang="ru-RU" sz="2000" dirty="0" smtClean="0">
                <a:solidFill>
                  <a:schemeClr val="accent1"/>
                </a:solidFill>
              </a:rPr>
              <a:t>»</a:t>
            </a:r>
          </a:p>
          <a:p>
            <a:r>
              <a:rPr lang="ru-RU" sz="2000" dirty="0" smtClean="0">
                <a:solidFill>
                  <a:schemeClr val="accent1"/>
                </a:solidFill>
              </a:rPr>
              <a:t>Город Сергиев Посад, 2020год</a:t>
            </a:r>
          </a:p>
          <a:p>
            <a:endParaRPr lang="ru-RU" sz="2000" dirty="0" smtClean="0">
              <a:solidFill>
                <a:schemeClr val="accent1"/>
              </a:solidFill>
            </a:endParaRPr>
          </a:p>
          <a:p>
            <a:endParaRPr lang="ru-RU" sz="2000" dirty="0">
              <a:solidFill>
                <a:schemeClr val="accent1"/>
              </a:solidFill>
            </a:endParaRPr>
          </a:p>
          <a:p>
            <a:r>
              <a:rPr lang="ru-RU" sz="36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воспитательной работы в 7Б  классе за 2019-2020 учебный год</a:t>
            </a:r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- </a:t>
            </a:r>
            <a:r>
              <a:rPr lang="ru-RU" sz="3600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Шутко</a:t>
            </a:r>
            <a:r>
              <a:rPr lang="ru-RU" sz="36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А.П.</a:t>
            </a:r>
            <a:endParaRPr lang="ru-R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50731" y="624254"/>
            <a:ext cx="80537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 7б класса приняли активное участие в театральном проекте «Стальная гвардия», посвящённом 75 –</a:t>
            </a:r>
            <a:r>
              <a:rPr lang="ru-RU" sz="1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летию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победы в Великой Отечественной войне, хочется отметить активное участие наших мальчиков: </a:t>
            </a:r>
            <a:r>
              <a:rPr lang="ru-RU" sz="1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Портян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Артема, </a:t>
            </a:r>
            <a:r>
              <a:rPr lang="ru-RU" sz="1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Брыжко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Данилу, </a:t>
            </a:r>
            <a:r>
              <a:rPr lang="ru-RU" sz="12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Стефанив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Сергея, Журавлева Кирилла, Аню Соломахину. Они проявили свой актёрский талант и патриотические черты.</a:t>
            </a:r>
            <a:endParaRPr lang="ru-RU" sz="12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4" y="1496291"/>
            <a:ext cx="5710843" cy="5355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5" y="1496291"/>
            <a:ext cx="5619403" cy="53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689956"/>
            <a:ext cx="10839797" cy="5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1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50731" y="624254"/>
            <a:ext cx="8053754" cy="2406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7Б классе прошли классные часы, проводились беседы, конкурсы, состоялись поездки в другие города и походы в кино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патриотической песни, посвященный 75-летию победы в Великой отечественной войне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6" y="2194560"/>
            <a:ext cx="9925397" cy="4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6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" y="1072342"/>
            <a:ext cx="10814859" cy="57797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07067" y="124691"/>
            <a:ext cx="7766936" cy="3926145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74320" y="124692"/>
            <a:ext cx="10631978" cy="6816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</a:rPr>
              <a:t>Классный час «Учителями    славится Россия»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5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Классный час «Мы очень разные, но мы все вместе»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04109"/>
            <a:ext cx="8657859" cy="4663439"/>
          </a:xfrm>
        </p:spPr>
      </p:pic>
    </p:spTree>
    <p:extLst>
      <p:ext uri="{BB962C8B-B14F-4D97-AF65-F5344CB8AC3E}">
        <p14:creationId xmlns:p14="http://schemas.microsoft.com/office/powerpoint/2010/main" val="33359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45" y="493222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Урок краеведения «Моё родное Подмосковье» и классный час «Блокадный хлеб»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48" y="1737360"/>
            <a:ext cx="5569528" cy="4505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1"/>
            <a:ext cx="6209607" cy="45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7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Марафон, посвящённый 100-летию образования Сергиево-Посадского района.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44" y="1930400"/>
            <a:ext cx="7648993" cy="4578465"/>
          </a:xfrm>
        </p:spPr>
      </p:pic>
    </p:spTree>
    <p:extLst>
      <p:ext uri="{BB962C8B-B14F-4D97-AF65-F5344CB8AC3E}">
        <p14:creationId xmlns:p14="http://schemas.microsoft.com/office/powerpoint/2010/main" val="84276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77615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Поездка в Дмитровский музей и поездка в Московский театр на спектакль «Приключения Тома </a:t>
            </a:r>
            <a:r>
              <a:rPr lang="ru-RU" sz="2400" dirty="0" err="1" smtClean="0"/>
              <a:t>Сойера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9240" y="1974275"/>
            <a:ext cx="5394957" cy="437249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098" y="1976279"/>
            <a:ext cx="5328459" cy="4301990"/>
          </a:xfrm>
        </p:spPr>
      </p:pic>
    </p:spTree>
    <p:extLst>
      <p:ext uri="{BB962C8B-B14F-4D97-AF65-F5344CB8AC3E}">
        <p14:creationId xmlns:p14="http://schemas.microsoft.com/office/powerpoint/2010/main" val="120989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7</a:t>
            </a:r>
            <a:r>
              <a:rPr lang="ru-RU" dirty="0" smtClean="0"/>
              <a:t>б класс принимал активное участие в школьных и муниципальных олимпиадах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07" y="1679171"/>
            <a:ext cx="5137266" cy="51788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1679171"/>
            <a:ext cx="4779818" cy="51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Мальчики 7Б класса поздравили девочек с Международным Женским Днём 8 Марта.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" y="1930400"/>
            <a:ext cx="8534169" cy="4728095"/>
          </a:xfrm>
        </p:spPr>
      </p:pic>
    </p:spTree>
    <p:extLst>
      <p:ext uri="{BB962C8B-B14F-4D97-AF65-F5344CB8AC3E}">
        <p14:creationId xmlns:p14="http://schemas.microsoft.com/office/powerpoint/2010/main" val="293487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538" y="386862"/>
            <a:ext cx="10140462" cy="1987061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2415" y="914400"/>
            <a:ext cx="6935584" cy="5852160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1"/>
                </a:solidFill>
              </a:rPr>
              <a:t>Цели </a:t>
            </a:r>
            <a:r>
              <a:rPr lang="ru-RU" sz="2400" u="sng" dirty="0">
                <a:solidFill>
                  <a:schemeClr val="accent1"/>
                </a:solidFill>
              </a:rPr>
              <a:t>воспитательного процесса в </a:t>
            </a:r>
            <a:r>
              <a:rPr lang="ru-RU" sz="2400" u="sng" dirty="0" smtClean="0">
                <a:solidFill>
                  <a:schemeClr val="accent1"/>
                </a:solidFill>
              </a:rPr>
              <a:t>7 </a:t>
            </a:r>
            <a:r>
              <a:rPr lang="ru-RU" sz="2400" u="sng" dirty="0">
                <a:solidFill>
                  <a:schemeClr val="accent1"/>
                </a:solidFill>
              </a:rPr>
              <a:t>Б </a:t>
            </a:r>
            <a:r>
              <a:rPr lang="ru-RU" sz="2400" u="sng" dirty="0" smtClean="0">
                <a:solidFill>
                  <a:schemeClr val="accent1"/>
                </a:solidFill>
              </a:rPr>
              <a:t>классе:</a:t>
            </a:r>
            <a:endParaRPr lang="ru-RU" sz="2400" dirty="0" smtClean="0">
              <a:solidFill>
                <a:schemeClr val="accent1"/>
              </a:solidFill>
            </a:endParaRPr>
          </a:p>
          <a:p>
            <a:r>
              <a:rPr lang="ru-RU" sz="2400" b="1" dirty="0" smtClean="0"/>
              <a:t>1.</a:t>
            </a:r>
            <a:r>
              <a:rPr lang="ru-RU" sz="2400" dirty="0" smtClean="0"/>
              <a:t>Способствовать воспитанию </a:t>
            </a:r>
            <a:r>
              <a:rPr lang="ru-RU" sz="2400" dirty="0" err="1" smtClean="0"/>
              <a:t>гражданско</a:t>
            </a:r>
            <a:r>
              <a:rPr lang="ru-RU" sz="2400" dirty="0" smtClean="0"/>
              <a:t>–патриотических качеств у обучающихся, умению ориентироваться в социальной, политической и культурной жизни общества.</a:t>
            </a:r>
          </a:p>
          <a:p>
            <a:r>
              <a:rPr lang="ru-RU" sz="2400" b="1" dirty="0" smtClean="0"/>
              <a:t>2. </a:t>
            </a:r>
            <a:r>
              <a:rPr lang="ru-RU" sz="2400" dirty="0" smtClean="0"/>
              <a:t>Дать знания о здоровом образе жизни и духовно-нравственном воспитании . Научить обучающихся пользоваться этими знаниями.</a:t>
            </a:r>
          </a:p>
          <a:p>
            <a:r>
              <a:rPr lang="ru-RU" sz="2400" dirty="0" smtClean="0"/>
              <a:t>Эти </a:t>
            </a:r>
            <a:r>
              <a:rPr lang="ru-RU" sz="2400" dirty="0"/>
              <a:t>цели были приоритетными </a:t>
            </a:r>
            <a:r>
              <a:rPr lang="ru-RU" sz="2400" dirty="0" smtClean="0"/>
              <a:t>потому, </a:t>
            </a:r>
            <a:r>
              <a:rPr lang="ru-RU" sz="2400" dirty="0"/>
              <a:t>что актуально стоит проблема здорового образа жизни и духовно-нравственного воспитания среди подростков.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1766" y="1916086"/>
            <a:ext cx="7323516" cy="40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8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Школьное мероприятие «Здравствуй, Масленица!»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29047"/>
            <a:ext cx="9954644" cy="51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333" y="-67733"/>
            <a:ext cx="4659668" cy="110066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                                                              </a:t>
            </a:r>
            <a:r>
              <a:rPr lang="ru-RU" sz="2000" dirty="0" smtClean="0"/>
              <a:t>Алёшин Илья-участник и победитель в                                              в соревнованиях по греко-римской борьбе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270933"/>
            <a:ext cx="3378201" cy="6443134"/>
          </a:xfrm>
          <a:prstGeom prst="rect">
            <a:avLst/>
          </a:prstGeom>
        </p:spPr>
      </p:pic>
      <p:sp>
        <p:nvSpPr>
          <p:cNvPr id="8" name="AutoShape 6" descr="https://apf.mail.ru/cgi-bin/readmsg?id=15900727140832917404;0;1&amp;exif=1&amp;full=1&amp;x-email=antonina.shutko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Объект 2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3" y="1032933"/>
            <a:ext cx="4052359" cy="5681134"/>
          </a:xfr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92" y="1032932"/>
            <a:ext cx="3770842" cy="5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7571"/>
            <a:ext cx="8596668" cy="989215"/>
          </a:xfrm>
        </p:spPr>
        <p:txBody>
          <a:bodyPr>
            <a:noAutofit/>
          </a:bodyPr>
          <a:lstStyle/>
          <a:p>
            <a:r>
              <a:rPr lang="ru-RU" sz="2400" dirty="0" smtClean="0"/>
              <a:t>Алёшин Илья принимал участие и был награждён дипломами  в творческих конкурсах района и области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86" y="2051050"/>
            <a:ext cx="29066" cy="444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296786"/>
            <a:ext cx="4472247" cy="5453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52" y="1296786"/>
            <a:ext cx="4752965" cy="55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90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5454" y="207817"/>
            <a:ext cx="4078547" cy="1662547"/>
          </a:xfrm>
        </p:spPr>
        <p:txBody>
          <a:bodyPr>
            <a:noAutofit/>
          </a:bodyPr>
          <a:lstStyle/>
          <a:p>
            <a:r>
              <a:rPr lang="ru-RU" sz="2000" dirty="0" smtClean="0"/>
              <a:t>Георгий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Кацевалов</a:t>
            </a:r>
            <a:r>
              <a:rPr lang="ru-RU" sz="2000" dirty="0" smtClean="0"/>
              <a:t> принимает участие и побеждает в соревнованиях по хоккею и является лучшим вратарём турнира.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390698"/>
            <a:ext cx="4671753" cy="64673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5" y="1812175"/>
            <a:ext cx="4696690" cy="50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5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6577" y="764931"/>
            <a:ext cx="8818686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на 2020-2021 учебный год. </a:t>
            </a:r>
            <a:endParaRPr lang="ru-RU" sz="2800" dirty="0" smtClean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4290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эмоционально-положительное отношение к учебному труду, науке, людям интеллектуального труда через всестороннюю организацию интеллектуально - познавательной деятельности на уроках, вне уроков  и в системе дополнительного образования.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 Формировать высокие нравственные принципы (честность, порядочность, сострадание, трудолюбие и т.п.)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  Дать учащимся знания о здоровом образе жизни, научить их пользоваться этими знаниями.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  Способствовать развитию самостоятельности, инициативы,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самотворчества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коллективе.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342900" algn="l"/>
              </a:tabLs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    Создание необходимых условий для саморазвития, актуализации внутренних движущих сил, способностей             и талантов ребенка.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8763" y="191193"/>
            <a:ext cx="9368443" cy="687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7Б классе с начала учебного года и до конца учебного года обучается 20 обучающихся.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классе 1 обучающийся на домашней форме обучения –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Бакка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Максим. В целом, класс дружный, сплочённый, активный, что доказало участие класса в школьных и классных мероприятиях.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учебного года в классе одна отличница- Соломахина Анна, 9 хорошистов: Алёшин Илья,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Бакка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Гудилина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Ева,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Думенкова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Мароия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Журавлев Кирилл,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Кацевалов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Георгий.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Настащук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Попадинец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Марианна, Харина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Христина.На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внутриклассном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контроле стоят Савельев Михаил по причине успеваемости и поведения, Попов Павел по причине успеваемости 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рыжко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причине успеваемости и поведения. На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внутришкольном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контроле стоит Савельев Михаил по причине успеваемости и поведения. С ними и их родителями проводятся профилактические беседы и организовываются консультации с учителями-предметниками. Семья Савельевых стоит на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внутришкольном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контроле по причине отношений мамы и сына. С мамой, Савельевой Ольгой Михайловной проводятся беседы. Многодетные семьи: Алёшин Илья,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Гудилина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Ева,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Кацевалов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Георгий,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Настащук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Попадинец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Марианна, Попов Павел.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Думенкова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находится под опекой в приемной семье.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4290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году  многие учащиеся класса принимали участие в различных творческих, интеллектуальных  и спортивных конкурсах школы, района и области.   Личные достижения данных учащихся значительно повлияли на их развитие и рост мотивации к развитию активности всего класса. Особо хочется отметить активно участвующих в этих мероприятиях :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Кацевалов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Георгий- в учёбе и спорте, Журавлёв Кирилл- в учёбе и спорте, Соломахина Анна- в учёбе и музыке, Харина Христина- в учёбе и музыке,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Попадинец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Марианна -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учёбе, музыке и рисовании, Алёшин Илья- в учёбе, спорте и рисовании, Павлова Кристина- в спорте,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Гудилина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Ева-в учёбе 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хореографии,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Настащук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Ольга-в учёбе и музыке,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Портян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Артём-в музыке,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Таварова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Муаттара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спорте,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Стефанив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Сергей- в изучении английского языка,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Заклякова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– в рисовании,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Думенкова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Мария- в учёбе в рисовании,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отмечены почётными грамотами за активное участие и хорошие результаты в школьных и, муниципальных и Всероссийских предметных олимпиадах по разным предметам.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429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класса приняли активное участие в образовательных марафонах, играх и олимпиадах на образовательной платформе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Учи.ру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Они стали победителями и призерами в этих мероприятиях.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7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983631"/>
              </p:ext>
            </p:extLst>
          </p:nvPr>
        </p:nvGraphicFramePr>
        <p:xfrm>
          <a:off x="5266944" y="722376"/>
          <a:ext cx="5029200" cy="6016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8019882" imgH="5667062" progId="AcroExch.Document.DC">
                  <p:embed/>
                </p:oleObj>
              </mc:Choice>
              <mc:Fallback>
                <p:oleObj name="Acrobat Document" r:id="rId3" imgW="8019882" imgH="566706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6944" y="722376"/>
                        <a:ext cx="5029200" cy="6016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202391"/>
              </p:ext>
            </p:extLst>
          </p:nvPr>
        </p:nvGraphicFramePr>
        <p:xfrm>
          <a:off x="274955" y="722376"/>
          <a:ext cx="4324477" cy="5815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Acrobat Document" r:id="rId5" imgW="5667363" imgH="8048426" progId="AcroExch.Document.DC">
                  <p:embed/>
                </p:oleObj>
              </mc:Choice>
              <mc:Fallback>
                <p:oleObj name="Acrobat Document" r:id="rId5" imgW="5667363" imgH="80484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955" y="722376"/>
                        <a:ext cx="4324477" cy="5815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507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771007"/>
              </p:ext>
            </p:extLst>
          </p:nvPr>
        </p:nvGraphicFramePr>
        <p:xfrm>
          <a:off x="284099" y="1024763"/>
          <a:ext cx="413245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3" imgW="5667363" imgH="8048426" progId="AcroExch.Document.DC">
                  <p:embed/>
                </p:oleObj>
              </mc:Choice>
              <mc:Fallback>
                <p:oleObj name="Acrobat Document" r:id="rId3" imgW="5667363" imgH="80484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099" y="1024763"/>
                        <a:ext cx="413245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902049"/>
              </p:ext>
            </p:extLst>
          </p:nvPr>
        </p:nvGraphicFramePr>
        <p:xfrm>
          <a:off x="4818888" y="1024763"/>
          <a:ext cx="4553712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5" imgW="5667363" imgH="8048426" progId="AcroExch.Document.DC">
                  <p:embed/>
                </p:oleObj>
              </mc:Choice>
              <mc:Fallback>
                <p:oleObj name="Acrobat Document" r:id="rId5" imgW="5667363" imgH="804842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8888" y="1024763"/>
                        <a:ext cx="4553712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6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61818"/>
              </p:ext>
            </p:extLst>
          </p:nvPr>
        </p:nvGraphicFramePr>
        <p:xfrm>
          <a:off x="8163099" y="623455"/>
          <a:ext cx="3624348" cy="584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63099" y="623455"/>
                        <a:ext cx="3624348" cy="584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241222"/>
              </p:ext>
            </p:extLst>
          </p:nvPr>
        </p:nvGraphicFramePr>
        <p:xfrm>
          <a:off x="241070" y="698268"/>
          <a:ext cx="3757352" cy="595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070" y="698268"/>
                        <a:ext cx="3757352" cy="5951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517493"/>
              </p:ext>
            </p:extLst>
          </p:nvPr>
        </p:nvGraphicFramePr>
        <p:xfrm>
          <a:off x="4239492" y="698268"/>
          <a:ext cx="3682537" cy="5860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crobat Document" r:id="rId7" imgW="5667363" imgH="8020022" progId="AcroExch.Document.DC">
                  <p:embed/>
                </p:oleObj>
              </mc:Choice>
              <mc:Fallback>
                <p:oleObj name="Acrobat Document" r:id="rId7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9492" y="698268"/>
                        <a:ext cx="3682537" cy="5860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25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197465"/>
              </p:ext>
            </p:extLst>
          </p:nvPr>
        </p:nvGraphicFramePr>
        <p:xfrm>
          <a:off x="8055865" y="233491"/>
          <a:ext cx="3858769" cy="640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5865" y="233491"/>
                        <a:ext cx="3858769" cy="6405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495736"/>
              </p:ext>
            </p:extLst>
          </p:nvPr>
        </p:nvGraphicFramePr>
        <p:xfrm>
          <a:off x="146303" y="233491"/>
          <a:ext cx="3986785" cy="649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303" y="233491"/>
                        <a:ext cx="3986785" cy="6492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210874"/>
              </p:ext>
            </p:extLst>
          </p:nvPr>
        </p:nvGraphicFramePr>
        <p:xfrm>
          <a:off x="4005072" y="233491"/>
          <a:ext cx="3977641" cy="587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Acrobat Document" r:id="rId7" imgW="5667363" imgH="8020022" progId="AcroExch.Document.DC">
                  <p:embed/>
                </p:oleObj>
              </mc:Choice>
              <mc:Fallback>
                <p:oleObj name="Acrobat Document" r:id="rId7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5072" y="233491"/>
                        <a:ext cx="3977641" cy="5870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3978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798789"/>
              </p:ext>
            </p:extLst>
          </p:nvPr>
        </p:nvGraphicFramePr>
        <p:xfrm>
          <a:off x="7572895" y="423949"/>
          <a:ext cx="3915294" cy="624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72895" y="423949"/>
                        <a:ext cx="3915294" cy="624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430096"/>
              </p:ext>
            </p:extLst>
          </p:nvPr>
        </p:nvGraphicFramePr>
        <p:xfrm>
          <a:off x="4023360" y="549275"/>
          <a:ext cx="339159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23360" y="549275"/>
                        <a:ext cx="339159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838446"/>
              </p:ext>
            </p:extLst>
          </p:nvPr>
        </p:nvGraphicFramePr>
        <p:xfrm>
          <a:off x="92075" y="423949"/>
          <a:ext cx="3773343" cy="6242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7" imgW="5667363" imgH="8020022" progId="AcroExch.Document.DC">
                  <p:embed/>
                </p:oleObj>
              </mc:Choice>
              <mc:Fallback>
                <p:oleObj name="Acrobat Document" r:id="rId7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423949"/>
                        <a:ext cx="3773343" cy="6242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822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201500"/>
              </p:ext>
            </p:extLst>
          </p:nvPr>
        </p:nvGraphicFramePr>
        <p:xfrm>
          <a:off x="7858011" y="649028"/>
          <a:ext cx="3696680" cy="579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Acrobat Document" r:id="rId3" imgW="5667363" imgH="8020022" progId="AcroExch.Document.DC">
                  <p:embed/>
                </p:oleObj>
              </mc:Choice>
              <mc:Fallback>
                <p:oleObj name="Acrobat Document" r:id="rId3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58011" y="649028"/>
                        <a:ext cx="3696680" cy="5793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960647"/>
              </p:ext>
            </p:extLst>
          </p:nvPr>
        </p:nvGraphicFramePr>
        <p:xfrm>
          <a:off x="4214554" y="92075"/>
          <a:ext cx="3458094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4554" y="92075"/>
                        <a:ext cx="3458094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995553"/>
              </p:ext>
            </p:extLst>
          </p:nvPr>
        </p:nvGraphicFramePr>
        <p:xfrm>
          <a:off x="315883" y="756458"/>
          <a:ext cx="3605241" cy="5777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Acrobat Document" r:id="rId7" imgW="5667363" imgH="8020022" progId="AcroExch.Document.DC">
                  <p:embed/>
                </p:oleObj>
              </mc:Choice>
              <mc:Fallback>
                <p:oleObj name="Acrobat Document" r:id="rId7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883" y="756458"/>
                        <a:ext cx="3605241" cy="5777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2776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301</TotalTime>
  <Words>723</Words>
  <Application>Microsoft Office PowerPoint</Application>
  <PresentationFormat>Широкоэкранный</PresentationFormat>
  <Paragraphs>45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 3</vt:lpstr>
      <vt:lpstr>Аспект</vt:lpstr>
      <vt:lpstr>Acrobat Document</vt:lpstr>
      <vt:lpstr>       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</vt:lpstr>
      <vt:lpstr>Классный час «Мы очень разные, но мы все вместе»</vt:lpstr>
      <vt:lpstr>Урок краеведения «Моё родное Подмосковье» и классный час «Блокадный хлеб» </vt:lpstr>
      <vt:lpstr>Марафон, посвящённый 100-летию образования Сергиево-Посадского района.</vt:lpstr>
      <vt:lpstr>Поездка в Дмитровский музей и поездка в Московский театр на спектакль «Приключения Тома Сойера».</vt:lpstr>
      <vt:lpstr>7б класс принимал активное участие в школьных и муниципальных олимпиадах</vt:lpstr>
      <vt:lpstr>Мальчики 7Б класса поздравили девочек с Международным Женским Днём 8 Марта.</vt:lpstr>
      <vt:lpstr>Школьное мероприятие «Здравствуй, Масленица!»</vt:lpstr>
      <vt:lpstr>                                                               Алёшин Илья-участник и победитель в                                              в соревнованиях по греко-римской борьбе</vt:lpstr>
      <vt:lpstr>Алёшин Илья принимал участие и был награждён дипломами  в творческих конкурсах района и области</vt:lpstr>
      <vt:lpstr>Георгий Кацевалов принимает участие и побеждает в соревнованиях по хоккею и является лучшим вратарём турнира.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воспитательной работы в 7Б  классе за 2019-2020 учебный год Классный руководитель - Шутко А.П.</dc:title>
  <dc:creator>Антонина</dc:creator>
  <cp:lastModifiedBy>Антонина</cp:lastModifiedBy>
  <cp:revision>35</cp:revision>
  <dcterms:created xsi:type="dcterms:W3CDTF">2020-05-19T13:16:17Z</dcterms:created>
  <dcterms:modified xsi:type="dcterms:W3CDTF">2020-05-27T09:04:08Z</dcterms:modified>
</cp:coreProperties>
</file>